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Economica"/>
      <p:regular r:id="rId25"/>
      <p:bold r:id="rId26"/>
      <p:italic r:id="rId27"/>
      <p:boldItalic r:id="rId28"/>
    </p:embeddedFont>
    <p:embeddedFont>
      <p:font typeface="Open San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Economica-bold.fntdata"/><Relationship Id="rId25" Type="http://schemas.openxmlformats.org/officeDocument/2006/relationships/font" Target="fonts/Economica-regular.fntdata"/><Relationship Id="rId28" Type="http://schemas.openxmlformats.org/officeDocument/2006/relationships/font" Target="fonts/Economica-boldItalic.fntdata"/><Relationship Id="rId27" Type="http://schemas.openxmlformats.org/officeDocument/2006/relationships/font" Target="fonts/Economica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-italic.fntdata"/><Relationship Id="rId30" Type="http://schemas.openxmlformats.org/officeDocument/2006/relationships/font" Target="fonts/OpenSans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OpenSans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53010cd2b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53010cd2b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413ef92b1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413ef92b1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413ef92b1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413ef92b1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5334792fd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5334792fd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53223cefc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53223cefc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53010cd2b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53010cd2b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5334792fd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5334792fd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5334792fd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5334792fd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53010cd2b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53010cd2b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5334792f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5334792f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53223cefc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53223cefc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5334792f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5334792f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5334792fd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5334792f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53223cef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53223cef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53010cd2b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53010cd2b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1" Type="http://schemas.openxmlformats.org/officeDocument/2006/relationships/image" Target="../media/image19.jpg"/><Relationship Id="rId10" Type="http://schemas.openxmlformats.org/officeDocument/2006/relationships/image" Target="../media/image23.jpg"/><Relationship Id="rId12" Type="http://schemas.openxmlformats.org/officeDocument/2006/relationships/image" Target="../media/image21.jpg"/><Relationship Id="rId9" Type="http://schemas.openxmlformats.org/officeDocument/2006/relationships/image" Target="../media/image10.jpg"/><Relationship Id="rId5" Type="http://schemas.openxmlformats.org/officeDocument/2006/relationships/image" Target="../media/image15.png"/><Relationship Id="rId6" Type="http://schemas.openxmlformats.org/officeDocument/2006/relationships/image" Target="../media/image3.png"/><Relationship Id="rId7" Type="http://schemas.openxmlformats.org/officeDocument/2006/relationships/image" Target="../media/image20.jpg"/><Relationship Id="rId8" Type="http://schemas.openxmlformats.org/officeDocument/2006/relationships/image" Target="../media/image2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image" Target="../media/image3.png"/><Relationship Id="rId7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image" Target="../media/image3.png"/><Relationship Id="rId7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image" Target="../media/image3.png"/><Relationship Id="rId7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15.png"/><Relationship Id="rId8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Relationship Id="rId5" Type="http://schemas.openxmlformats.org/officeDocument/2006/relationships/image" Target="../media/image11.jpg"/><Relationship Id="rId6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22.png"/><Relationship Id="rId7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image" Target="../media/image3.png"/><Relationship Id="rId7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image" Target="../media/image3.png"/><Relationship Id="rId7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image" Target="../media/image3.png"/><Relationship Id="rId7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image" Target="../media/image3.png"/><Relationship Id="rId7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image" Target="../media/image3.png"/><Relationship Id="rId7" Type="http://schemas.openxmlformats.org/officeDocument/2006/relationships/image" Target="../media/image6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title"/>
          </p:nvPr>
        </p:nvSpPr>
        <p:spPr>
          <a:xfrm>
            <a:off x="208725" y="1496938"/>
            <a:ext cx="68787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200"/>
              <a:t>DeltaProtocol</a:t>
            </a:r>
            <a:endParaRPr b="1" sz="7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749" y="496535"/>
            <a:ext cx="731578" cy="70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9425" y="449999"/>
            <a:ext cx="1657220" cy="794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1400" y="1450725"/>
            <a:ext cx="1470650" cy="147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78425" y="496524"/>
            <a:ext cx="1246932" cy="70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66700" y="3174150"/>
            <a:ext cx="1101350" cy="110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75950" y="3174150"/>
            <a:ext cx="1101348" cy="1101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74550" y="3174150"/>
            <a:ext cx="1101348" cy="1101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25250" y="3174151"/>
            <a:ext cx="1101353" cy="1101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58850" y="3174150"/>
            <a:ext cx="1101351" cy="110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083800" y="3174150"/>
            <a:ext cx="1101348" cy="1101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/>
        </p:nvSpPr>
        <p:spPr>
          <a:xfrm>
            <a:off x="4897325" y="3337075"/>
            <a:ext cx="2175600" cy="11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Arnés</a:t>
            </a:r>
            <a:endParaRPr sz="4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516749" y="496535"/>
            <a:ext cx="731578" cy="70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939425" y="449999"/>
            <a:ext cx="1657220" cy="794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>
          <a:blip r:embed="rId5">
            <a:alphaModFix amt="24000"/>
          </a:blip>
          <a:stretch>
            <a:fillRect/>
          </a:stretch>
        </p:blipFill>
        <p:spPr>
          <a:xfrm>
            <a:off x="2222600" y="481438"/>
            <a:ext cx="731575" cy="73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6">
            <a:alphaModFix amt="24000"/>
          </a:blip>
          <a:stretch>
            <a:fillRect/>
          </a:stretch>
        </p:blipFill>
        <p:spPr>
          <a:xfrm>
            <a:off x="2828700" y="496524"/>
            <a:ext cx="1246932" cy="70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8150" y="1580550"/>
            <a:ext cx="3748550" cy="280017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 txBox="1"/>
          <p:nvPr/>
        </p:nvSpPr>
        <p:spPr>
          <a:xfrm>
            <a:off x="4826375" y="651900"/>
            <a:ext cx="3883500" cy="26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●"/>
            </a:pPr>
            <a:r>
              <a:rPr lang="es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Ritmo cardíaco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●"/>
            </a:pPr>
            <a:r>
              <a:rPr lang="es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Hidratación de la piel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●"/>
            </a:pPr>
            <a:r>
              <a:rPr lang="es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Acelerómetro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●"/>
            </a:pPr>
            <a:r>
              <a:rPr lang="es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Giroscopio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●"/>
            </a:pPr>
            <a:r>
              <a:rPr lang="es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Desfibrilación de emergencia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/>
        </p:nvSpPr>
        <p:spPr>
          <a:xfrm>
            <a:off x="4897325" y="3337075"/>
            <a:ext cx="3335100" cy="11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Pulsera</a:t>
            </a:r>
            <a:endParaRPr sz="4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0" name="Google Shape;170;p23"/>
          <p:cNvPicPr preferRelativeResize="0"/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516749" y="496535"/>
            <a:ext cx="731578" cy="70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939425" y="449999"/>
            <a:ext cx="1657220" cy="794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>
          <a:blip r:embed="rId5">
            <a:alphaModFix amt="24000"/>
          </a:blip>
          <a:stretch>
            <a:fillRect/>
          </a:stretch>
        </p:blipFill>
        <p:spPr>
          <a:xfrm>
            <a:off x="2222600" y="481438"/>
            <a:ext cx="731575" cy="73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6">
            <a:alphaModFix amt="24000"/>
          </a:blip>
          <a:stretch>
            <a:fillRect/>
          </a:stretch>
        </p:blipFill>
        <p:spPr>
          <a:xfrm>
            <a:off x="2828700" y="496524"/>
            <a:ext cx="1246932" cy="70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6750" y="1665222"/>
            <a:ext cx="3599926" cy="2672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3"/>
          <p:cNvSpPr txBox="1"/>
          <p:nvPr/>
        </p:nvSpPr>
        <p:spPr>
          <a:xfrm>
            <a:off x="4826375" y="651900"/>
            <a:ext cx="3883500" cy="26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●"/>
            </a:pPr>
            <a:r>
              <a:rPr lang="es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Presión sanguínea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●"/>
            </a:pPr>
            <a:r>
              <a:rPr lang="es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Nivel de O2 en sangre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●"/>
            </a:pPr>
            <a:r>
              <a:rPr lang="es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Ritmo cardíaco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/>
          <p:nvPr/>
        </p:nvSpPr>
        <p:spPr>
          <a:xfrm>
            <a:off x="4897325" y="3337075"/>
            <a:ext cx="4100400" cy="11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Chip </a:t>
            </a:r>
            <a:r>
              <a:rPr lang="es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subcutáneo</a:t>
            </a:r>
            <a:endParaRPr sz="3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1" name="Google Shape;181;p24"/>
          <p:cNvPicPr preferRelativeResize="0"/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516749" y="496535"/>
            <a:ext cx="731578" cy="70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4"/>
          <p:cNvPicPr preferRelativeResize="0"/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939425" y="449999"/>
            <a:ext cx="1657220" cy="794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/>
          <p:cNvPicPr preferRelativeResize="0"/>
          <p:nvPr/>
        </p:nvPicPr>
        <p:blipFill>
          <a:blip r:embed="rId5">
            <a:alphaModFix amt="24000"/>
          </a:blip>
          <a:stretch>
            <a:fillRect/>
          </a:stretch>
        </p:blipFill>
        <p:spPr>
          <a:xfrm>
            <a:off x="2222600" y="481438"/>
            <a:ext cx="731575" cy="73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>
          <a:blip r:embed="rId6">
            <a:alphaModFix amt="24000"/>
          </a:blip>
          <a:stretch>
            <a:fillRect/>
          </a:stretch>
        </p:blipFill>
        <p:spPr>
          <a:xfrm>
            <a:off x="2828700" y="496524"/>
            <a:ext cx="1246932" cy="70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6980" y="1675350"/>
            <a:ext cx="3770995" cy="267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Trilateralización</a:t>
            </a:r>
            <a:endParaRPr/>
          </a:p>
        </p:txBody>
      </p:sp>
      <p:pic>
        <p:nvPicPr>
          <p:cNvPr id="191" name="Google Shape;19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475" y="291450"/>
            <a:ext cx="3363325" cy="3632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2" name="Google Shape;19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7150" y="152400"/>
            <a:ext cx="4848842" cy="3914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3" name="Google Shape;193;p25"/>
          <p:cNvPicPr preferRelativeResize="0"/>
          <p:nvPr/>
        </p:nvPicPr>
        <p:blipFill>
          <a:blip r:embed="rId5">
            <a:alphaModFix amt="24000"/>
          </a:blip>
          <a:stretch>
            <a:fillRect/>
          </a:stretch>
        </p:blipFill>
        <p:spPr>
          <a:xfrm>
            <a:off x="5420224" y="4265460"/>
            <a:ext cx="731578" cy="70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5"/>
          <p:cNvPicPr preferRelativeResize="0"/>
          <p:nvPr/>
        </p:nvPicPr>
        <p:blipFill>
          <a:blip r:embed="rId6">
            <a:alphaModFix amt="24000"/>
          </a:blip>
          <a:stretch>
            <a:fillRect/>
          </a:stretch>
        </p:blipFill>
        <p:spPr>
          <a:xfrm>
            <a:off x="5842900" y="4218924"/>
            <a:ext cx="1657220" cy="794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5"/>
          <p:cNvPicPr preferRelativeResize="0"/>
          <p:nvPr/>
        </p:nvPicPr>
        <p:blipFill>
          <a:blip r:embed="rId7">
            <a:alphaModFix amt="24000"/>
          </a:blip>
          <a:stretch>
            <a:fillRect/>
          </a:stretch>
        </p:blipFill>
        <p:spPr>
          <a:xfrm>
            <a:off x="7126075" y="4250363"/>
            <a:ext cx="731575" cy="73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5"/>
          <p:cNvPicPr preferRelativeResize="0"/>
          <p:nvPr/>
        </p:nvPicPr>
        <p:blipFill>
          <a:blip r:embed="rId8">
            <a:alphaModFix amt="24000"/>
          </a:blip>
          <a:stretch>
            <a:fillRect/>
          </a:stretch>
        </p:blipFill>
        <p:spPr>
          <a:xfrm>
            <a:off x="7732175" y="4265449"/>
            <a:ext cx="1246932" cy="70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6"/>
          <p:cNvPicPr preferRelativeResize="0"/>
          <p:nvPr/>
        </p:nvPicPr>
        <p:blipFill>
          <a:blip r:embed="rId3">
            <a:alphaModFix amt="73000"/>
          </a:blip>
          <a:stretch>
            <a:fillRect/>
          </a:stretch>
        </p:blipFill>
        <p:spPr>
          <a:xfrm>
            <a:off x="939425" y="449999"/>
            <a:ext cx="1657220" cy="794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6"/>
          <p:cNvPicPr preferRelativeResize="0"/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2222600" y="481438"/>
            <a:ext cx="731575" cy="73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6"/>
          <p:cNvPicPr preferRelativeResize="0"/>
          <p:nvPr/>
        </p:nvPicPr>
        <p:blipFill rotWithShape="1">
          <a:blip r:embed="rId5">
            <a:alphaModFix/>
          </a:blip>
          <a:srcRect b="0" l="16770" r="19559" t="0"/>
          <a:stretch/>
        </p:blipFill>
        <p:spPr>
          <a:xfrm>
            <a:off x="290500" y="1479414"/>
            <a:ext cx="2838000" cy="2507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6"/>
          <p:cNvPicPr preferRelativeResize="0"/>
          <p:nvPr/>
        </p:nvPicPr>
        <p:blipFill>
          <a:blip r:embed="rId6">
            <a:alphaModFix amt="74000"/>
          </a:blip>
          <a:stretch>
            <a:fillRect/>
          </a:stretch>
        </p:blipFill>
        <p:spPr>
          <a:xfrm>
            <a:off x="542675" y="530975"/>
            <a:ext cx="632501" cy="632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6"/>
          <p:cNvSpPr txBox="1"/>
          <p:nvPr/>
        </p:nvSpPr>
        <p:spPr>
          <a:xfrm>
            <a:off x="3208800" y="2752050"/>
            <a:ext cx="28380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</a:rPr>
              <a:t>We Integrate a Lot of Sensors On Nature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206" name="Google Shape;206;p26"/>
          <p:cNvSpPr txBox="1"/>
          <p:nvPr>
            <p:ph type="title"/>
          </p:nvPr>
        </p:nvSpPr>
        <p:spPr>
          <a:xfrm>
            <a:off x="3208800" y="2156100"/>
            <a:ext cx="2726400" cy="831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Wilson</a:t>
            </a:r>
            <a:endParaRPr b="1" sz="6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/>
          <p:nvPr>
            <p:ph idx="1" type="body"/>
          </p:nvPr>
        </p:nvSpPr>
        <p:spPr>
          <a:xfrm>
            <a:off x="283825" y="1545825"/>
            <a:ext cx="5849400" cy="13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latin typeface="Raleway"/>
                <a:ea typeface="Raleway"/>
                <a:cs typeface="Raleway"/>
                <a:sym typeface="Raleway"/>
              </a:rPr>
              <a:t>Proyección</a:t>
            </a:r>
            <a:r>
              <a:rPr lang="es" sz="4800">
                <a:latin typeface="Raleway"/>
                <a:ea typeface="Raleway"/>
                <a:cs typeface="Raleway"/>
                <a:sym typeface="Raleway"/>
              </a:rPr>
              <a:t> a futuro</a:t>
            </a:r>
            <a:endParaRPr sz="4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27"/>
          <p:cNvPicPr preferRelativeResize="0"/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516749" y="496535"/>
            <a:ext cx="731578" cy="70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7"/>
          <p:cNvPicPr preferRelativeResize="0"/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939425" y="449999"/>
            <a:ext cx="1657220" cy="794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7"/>
          <p:cNvPicPr preferRelativeResize="0"/>
          <p:nvPr/>
        </p:nvPicPr>
        <p:blipFill>
          <a:blip r:embed="rId5">
            <a:alphaModFix amt="24000"/>
          </a:blip>
          <a:stretch>
            <a:fillRect/>
          </a:stretch>
        </p:blipFill>
        <p:spPr>
          <a:xfrm>
            <a:off x="2222600" y="481438"/>
            <a:ext cx="731575" cy="73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7"/>
          <p:cNvPicPr preferRelativeResize="0"/>
          <p:nvPr/>
        </p:nvPicPr>
        <p:blipFill>
          <a:blip r:embed="rId6">
            <a:alphaModFix amt="24000"/>
          </a:blip>
          <a:stretch>
            <a:fillRect/>
          </a:stretch>
        </p:blipFill>
        <p:spPr>
          <a:xfrm>
            <a:off x="2828700" y="496524"/>
            <a:ext cx="1246932" cy="70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/>
          <p:nvPr>
            <p:ph idx="1" type="body"/>
          </p:nvPr>
        </p:nvSpPr>
        <p:spPr>
          <a:xfrm>
            <a:off x="3006900" y="2117850"/>
            <a:ext cx="3130200" cy="9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¡Gracias!</a:t>
            </a:r>
            <a:endParaRPr b="1" sz="4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28"/>
          <p:cNvPicPr preferRelativeResize="0"/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516749" y="496535"/>
            <a:ext cx="731578" cy="70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8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>
            <a:off x="939425" y="449999"/>
            <a:ext cx="1657220" cy="794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8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>
            <a:off x="2222600" y="481438"/>
            <a:ext cx="731575" cy="73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8"/>
          <p:cNvPicPr preferRelativeResize="0"/>
          <p:nvPr/>
        </p:nvPicPr>
        <p:blipFill>
          <a:blip r:embed="rId6">
            <a:alphaModFix amt="74000"/>
          </a:blip>
          <a:stretch>
            <a:fillRect/>
          </a:stretch>
        </p:blipFill>
        <p:spPr>
          <a:xfrm>
            <a:off x="2828700" y="496524"/>
            <a:ext cx="1246932" cy="70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8"/>
          <p:cNvPicPr preferRelativeResize="0"/>
          <p:nvPr/>
        </p:nvPicPr>
        <p:blipFill>
          <a:blip r:embed="rId7">
            <a:alphaModFix amt="74000"/>
          </a:blip>
          <a:stretch>
            <a:fillRect/>
          </a:stretch>
        </p:blipFill>
        <p:spPr>
          <a:xfrm>
            <a:off x="542675" y="530975"/>
            <a:ext cx="632501" cy="63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200"/>
              <a:t>DeltaMesh</a:t>
            </a:r>
            <a:endParaRPr b="1" sz="7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8" name="Google Shape;78;p14"/>
          <p:cNvSpPr txBox="1"/>
          <p:nvPr>
            <p:ph idx="4294967295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s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Por DeltaProtocol para el desafío “Make Sense out of Mars”</a:t>
            </a:r>
            <a:endParaRPr sz="1400"/>
          </a:p>
        </p:txBody>
      </p:sp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749" y="496535"/>
            <a:ext cx="731578" cy="70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9425" y="449999"/>
            <a:ext cx="1657220" cy="794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2600" y="481438"/>
            <a:ext cx="731575" cy="73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8700" y="496524"/>
            <a:ext cx="1246932" cy="70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559600" y="2156100"/>
            <a:ext cx="83700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Raleway"/>
                <a:ea typeface="Raleway"/>
                <a:cs typeface="Raleway"/>
                <a:sym typeface="Raleway"/>
              </a:rPr>
              <a:t>Un sistema basado en:</a:t>
            </a:r>
            <a:r>
              <a:rPr lang="es"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latin typeface="Raleway"/>
                <a:ea typeface="Raleway"/>
                <a:cs typeface="Raleway"/>
                <a:sym typeface="Raleway"/>
              </a:rPr>
              <a:t>seguridad, control y apoyo</a:t>
            </a:r>
            <a:endParaRPr sz="48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516749" y="496535"/>
            <a:ext cx="731578" cy="70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939425" y="449999"/>
            <a:ext cx="1657220" cy="794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5">
            <a:alphaModFix amt="24000"/>
          </a:blip>
          <a:stretch>
            <a:fillRect/>
          </a:stretch>
        </p:blipFill>
        <p:spPr>
          <a:xfrm>
            <a:off x="2222600" y="481438"/>
            <a:ext cx="731575" cy="73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>
          <a:blip r:embed="rId6">
            <a:alphaModFix amt="24000"/>
          </a:blip>
          <a:stretch>
            <a:fillRect/>
          </a:stretch>
        </p:blipFill>
        <p:spPr>
          <a:xfrm>
            <a:off x="2828700" y="496524"/>
            <a:ext cx="1246932" cy="70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6"/>
          <p:cNvPicPr preferRelativeResize="0"/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516749" y="496535"/>
            <a:ext cx="731578" cy="70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939425" y="449999"/>
            <a:ext cx="1657220" cy="794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5">
            <a:alphaModFix amt="24000"/>
          </a:blip>
          <a:stretch>
            <a:fillRect/>
          </a:stretch>
        </p:blipFill>
        <p:spPr>
          <a:xfrm>
            <a:off x="2222600" y="481438"/>
            <a:ext cx="731575" cy="73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6">
            <a:alphaModFix amt="24000"/>
          </a:blip>
          <a:stretch>
            <a:fillRect/>
          </a:stretch>
        </p:blipFill>
        <p:spPr>
          <a:xfrm>
            <a:off x="2828700" y="496524"/>
            <a:ext cx="1246932" cy="70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60575" y="1300225"/>
            <a:ext cx="6622848" cy="372534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/>
          <p:nvPr>
            <p:ph type="title"/>
          </p:nvPr>
        </p:nvSpPr>
        <p:spPr>
          <a:xfrm>
            <a:off x="4679250" y="450025"/>
            <a:ext cx="3988200" cy="79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latin typeface="Raleway"/>
                <a:ea typeface="Raleway"/>
                <a:cs typeface="Raleway"/>
                <a:sym typeface="Raleway"/>
              </a:rPr>
              <a:t>Red Mesh </a:t>
            </a:r>
            <a:endParaRPr sz="4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7"/>
          <p:cNvPicPr preferRelativeResize="0"/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516749" y="496535"/>
            <a:ext cx="731578" cy="70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939425" y="449999"/>
            <a:ext cx="1657220" cy="794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5">
            <a:alphaModFix amt="24000"/>
          </a:blip>
          <a:stretch>
            <a:fillRect/>
          </a:stretch>
        </p:blipFill>
        <p:spPr>
          <a:xfrm>
            <a:off x="2222600" y="481438"/>
            <a:ext cx="731575" cy="73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6">
            <a:alphaModFix amt="24000"/>
          </a:blip>
          <a:stretch>
            <a:fillRect/>
          </a:stretch>
        </p:blipFill>
        <p:spPr>
          <a:xfrm>
            <a:off x="2828700" y="496524"/>
            <a:ext cx="1246932" cy="70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89450" y="1197919"/>
            <a:ext cx="6765101" cy="380535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>
            <p:ph type="title"/>
          </p:nvPr>
        </p:nvSpPr>
        <p:spPr>
          <a:xfrm>
            <a:off x="391300" y="691650"/>
            <a:ext cx="3036600" cy="11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Raleway"/>
                <a:ea typeface="Raleway"/>
                <a:cs typeface="Raleway"/>
                <a:sym typeface="Raleway"/>
              </a:rPr>
              <a:t>Red Mesh</a:t>
            </a:r>
            <a:r>
              <a:rPr lang="es" sz="3000">
                <a:latin typeface="Raleway"/>
                <a:ea typeface="Raleway"/>
                <a:cs typeface="Raleway"/>
                <a:sym typeface="Raleway"/>
              </a:rPr>
              <a:t> </a:t>
            </a:r>
            <a:endParaRPr sz="4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8"/>
          <p:cNvPicPr preferRelativeResize="0"/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516749" y="496535"/>
            <a:ext cx="731578" cy="70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939425" y="449999"/>
            <a:ext cx="1657220" cy="794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5">
            <a:alphaModFix amt="24000"/>
          </a:blip>
          <a:stretch>
            <a:fillRect/>
          </a:stretch>
        </p:blipFill>
        <p:spPr>
          <a:xfrm>
            <a:off x="2222600" y="481438"/>
            <a:ext cx="731575" cy="73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6">
            <a:alphaModFix amt="24000"/>
          </a:blip>
          <a:stretch>
            <a:fillRect/>
          </a:stretch>
        </p:blipFill>
        <p:spPr>
          <a:xfrm>
            <a:off x="2828700" y="496524"/>
            <a:ext cx="1246932" cy="70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89450" y="1197925"/>
            <a:ext cx="6765101" cy="380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 txBox="1"/>
          <p:nvPr>
            <p:ph type="title"/>
          </p:nvPr>
        </p:nvSpPr>
        <p:spPr>
          <a:xfrm>
            <a:off x="391300" y="691650"/>
            <a:ext cx="3036600" cy="11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Raleway"/>
                <a:ea typeface="Raleway"/>
                <a:cs typeface="Raleway"/>
                <a:sym typeface="Raleway"/>
              </a:rPr>
              <a:t>Red Mesh</a:t>
            </a:r>
            <a:r>
              <a:rPr lang="es" sz="3000">
                <a:latin typeface="Raleway"/>
                <a:ea typeface="Raleway"/>
                <a:cs typeface="Raleway"/>
                <a:sym typeface="Raleway"/>
              </a:rPr>
              <a:t> </a:t>
            </a:r>
            <a:endParaRPr sz="4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9"/>
          <p:cNvPicPr preferRelativeResize="0"/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516749" y="496535"/>
            <a:ext cx="731578" cy="70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939425" y="449999"/>
            <a:ext cx="1657220" cy="794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5">
            <a:alphaModFix amt="24000"/>
          </a:blip>
          <a:stretch>
            <a:fillRect/>
          </a:stretch>
        </p:blipFill>
        <p:spPr>
          <a:xfrm>
            <a:off x="2222600" y="481438"/>
            <a:ext cx="731575" cy="73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6">
            <a:alphaModFix amt="24000"/>
          </a:blip>
          <a:stretch>
            <a:fillRect/>
          </a:stretch>
        </p:blipFill>
        <p:spPr>
          <a:xfrm>
            <a:off x="2828700" y="496524"/>
            <a:ext cx="1246932" cy="70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89450" y="1197906"/>
            <a:ext cx="6765101" cy="380538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/>
          <p:nvPr>
            <p:ph type="title"/>
          </p:nvPr>
        </p:nvSpPr>
        <p:spPr>
          <a:xfrm>
            <a:off x="391300" y="691650"/>
            <a:ext cx="3036600" cy="11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Raleway"/>
                <a:ea typeface="Raleway"/>
                <a:cs typeface="Raleway"/>
                <a:sym typeface="Raleway"/>
              </a:rPr>
              <a:t>Red Mesh</a:t>
            </a:r>
            <a:r>
              <a:rPr lang="es" sz="3000">
                <a:latin typeface="Raleway"/>
                <a:ea typeface="Raleway"/>
                <a:cs typeface="Raleway"/>
                <a:sym typeface="Raleway"/>
              </a:rPr>
              <a:t> </a:t>
            </a:r>
            <a:endParaRPr sz="4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468588" y="1407350"/>
            <a:ext cx="61911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latin typeface="Raleway"/>
                <a:ea typeface="Raleway"/>
                <a:cs typeface="Raleway"/>
                <a:sym typeface="Raleway"/>
              </a:rPr>
              <a:t>Estaciones remotas</a:t>
            </a:r>
            <a:endParaRPr sz="48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516749" y="496535"/>
            <a:ext cx="731578" cy="70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939425" y="449999"/>
            <a:ext cx="1657220" cy="794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5">
            <a:alphaModFix amt="24000"/>
          </a:blip>
          <a:stretch>
            <a:fillRect/>
          </a:stretch>
        </p:blipFill>
        <p:spPr>
          <a:xfrm>
            <a:off x="2222600" y="481438"/>
            <a:ext cx="731575" cy="73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6">
            <a:alphaModFix amt="24000"/>
          </a:blip>
          <a:stretch>
            <a:fillRect/>
          </a:stretch>
        </p:blipFill>
        <p:spPr>
          <a:xfrm>
            <a:off x="2828700" y="496524"/>
            <a:ext cx="1246932" cy="7013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 txBox="1"/>
          <p:nvPr/>
        </p:nvSpPr>
        <p:spPr>
          <a:xfrm>
            <a:off x="4937350" y="2667538"/>
            <a:ext cx="4042200" cy="18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s" sz="1800">
                <a:latin typeface="Raleway"/>
                <a:ea typeface="Raleway"/>
                <a:cs typeface="Raleway"/>
                <a:sym typeface="Raleway"/>
              </a:rPr>
              <a:t>Sensor de </a:t>
            </a:r>
            <a:r>
              <a:rPr lang="es" sz="1800">
                <a:latin typeface="Raleway"/>
                <a:ea typeface="Raleway"/>
                <a:cs typeface="Raleway"/>
                <a:sym typeface="Raleway"/>
              </a:rPr>
              <a:t>presión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s" sz="1800">
                <a:latin typeface="Raleway"/>
                <a:ea typeface="Raleway"/>
                <a:cs typeface="Raleway"/>
                <a:sym typeface="Raleway"/>
              </a:rPr>
              <a:t>Sensor de radiación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s" sz="1800">
                <a:latin typeface="Raleway"/>
                <a:ea typeface="Raleway"/>
                <a:cs typeface="Raleway"/>
                <a:sym typeface="Raleway"/>
              </a:rPr>
              <a:t>Sensor de campo magnético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s" sz="1800">
                <a:latin typeface="Raleway"/>
                <a:ea typeface="Raleway"/>
                <a:cs typeface="Raleway"/>
                <a:sym typeface="Raleway"/>
              </a:rPr>
              <a:t>Sensor de temperatura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s" sz="1800">
                <a:latin typeface="Raleway"/>
                <a:ea typeface="Raleway"/>
                <a:cs typeface="Raleway"/>
                <a:sym typeface="Raleway"/>
              </a:rPr>
              <a:t>Sismógrafo </a:t>
            </a:r>
            <a:r>
              <a:rPr lang="es">
                <a:latin typeface="Raleway"/>
                <a:ea typeface="Raleway"/>
                <a:cs typeface="Raleway"/>
                <a:sym typeface="Raleway"/>
              </a:rPr>
              <a:t>  </a:t>
            </a:r>
            <a:r>
              <a:rPr lang="es"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8588" y="2401550"/>
            <a:ext cx="4239600" cy="23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 txBox="1"/>
          <p:nvPr/>
        </p:nvSpPr>
        <p:spPr>
          <a:xfrm>
            <a:off x="-683000" y="2216300"/>
            <a:ext cx="40422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396900" y="1262375"/>
            <a:ext cx="8350200" cy="88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latin typeface="Raleway"/>
                <a:ea typeface="Raleway"/>
                <a:cs typeface="Raleway"/>
                <a:sym typeface="Raleway"/>
              </a:rPr>
              <a:t>M</a:t>
            </a:r>
            <a:r>
              <a:rPr lang="es" sz="4800">
                <a:latin typeface="Raleway"/>
                <a:ea typeface="Raleway"/>
                <a:cs typeface="Raleway"/>
                <a:sym typeface="Raleway"/>
              </a:rPr>
              <a:t>onitoreo del astronauta</a:t>
            </a:r>
            <a:endParaRPr sz="4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396900" y="2198700"/>
            <a:ext cx="7182900" cy="20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Raleway"/>
                <a:ea typeface="Raleway"/>
                <a:cs typeface="Raleway"/>
                <a:sym typeface="Raleway"/>
              </a:rPr>
              <a:t>Sistema de control de los signos vitales compuesto por: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2286000" rtl="0" algn="just">
              <a:spcBef>
                <a:spcPts val="160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s">
                <a:latin typeface="Raleway"/>
                <a:ea typeface="Raleway"/>
                <a:cs typeface="Raleway"/>
                <a:sym typeface="Raleway"/>
              </a:rPr>
              <a:t>Arnés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2286000" rtl="0" algn="just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s">
                <a:latin typeface="Raleway"/>
                <a:ea typeface="Raleway"/>
                <a:cs typeface="Raleway"/>
                <a:sym typeface="Raleway"/>
              </a:rPr>
              <a:t>Pulsera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2286000" rtl="0" algn="just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s">
                <a:latin typeface="Raleway"/>
                <a:ea typeface="Raleway"/>
                <a:cs typeface="Raleway"/>
                <a:sym typeface="Raleway"/>
              </a:rPr>
              <a:t>Chip </a:t>
            </a:r>
            <a:r>
              <a:rPr lang="es">
                <a:latin typeface="Raleway"/>
                <a:ea typeface="Raleway"/>
                <a:cs typeface="Raleway"/>
                <a:sym typeface="Raleway"/>
              </a:rPr>
              <a:t>subcutáneo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516749" y="572735"/>
            <a:ext cx="731578" cy="70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939425" y="526199"/>
            <a:ext cx="1657220" cy="794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5">
            <a:alphaModFix amt="24000"/>
          </a:blip>
          <a:stretch>
            <a:fillRect/>
          </a:stretch>
        </p:blipFill>
        <p:spPr>
          <a:xfrm>
            <a:off x="2222600" y="557638"/>
            <a:ext cx="731575" cy="73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6">
            <a:alphaModFix amt="24000"/>
          </a:blip>
          <a:stretch>
            <a:fillRect/>
          </a:stretch>
        </p:blipFill>
        <p:spPr>
          <a:xfrm>
            <a:off x="2828700" y="572724"/>
            <a:ext cx="1246932" cy="70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